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82"/>
  </p:notesMasterIdLst>
  <p:sldIdLst>
    <p:sldId id="418" r:id="rId3"/>
    <p:sldId id="386" r:id="rId4"/>
    <p:sldId id="445" r:id="rId5"/>
    <p:sldId id="429" r:id="rId6"/>
    <p:sldId id="460" r:id="rId7"/>
    <p:sldId id="515" r:id="rId8"/>
    <p:sldId id="516" r:id="rId9"/>
    <p:sldId id="517" r:id="rId10"/>
    <p:sldId id="518" r:id="rId11"/>
    <p:sldId id="519" r:id="rId12"/>
    <p:sldId id="520" r:id="rId13"/>
    <p:sldId id="521" r:id="rId14"/>
    <p:sldId id="525" r:id="rId15"/>
    <p:sldId id="523" r:id="rId16"/>
    <p:sldId id="522" r:id="rId17"/>
    <p:sldId id="526" r:id="rId18"/>
    <p:sldId id="524" r:id="rId19"/>
    <p:sldId id="528" r:id="rId20"/>
    <p:sldId id="527" r:id="rId21"/>
    <p:sldId id="529" r:id="rId22"/>
    <p:sldId id="530" r:id="rId23"/>
    <p:sldId id="531" r:id="rId24"/>
    <p:sldId id="532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41" r:id="rId34"/>
    <p:sldId id="542" r:id="rId35"/>
    <p:sldId id="543" r:id="rId36"/>
    <p:sldId id="544" r:id="rId37"/>
    <p:sldId id="545" r:id="rId38"/>
    <p:sldId id="546" r:id="rId39"/>
    <p:sldId id="547" r:id="rId40"/>
    <p:sldId id="548" r:id="rId41"/>
    <p:sldId id="549" r:id="rId42"/>
    <p:sldId id="578" r:id="rId43"/>
    <p:sldId id="550" r:id="rId44"/>
    <p:sldId id="551" r:id="rId45"/>
    <p:sldId id="552" r:id="rId46"/>
    <p:sldId id="553" r:id="rId47"/>
    <p:sldId id="554" r:id="rId48"/>
    <p:sldId id="555" r:id="rId49"/>
    <p:sldId id="499" r:id="rId50"/>
    <p:sldId id="556" r:id="rId51"/>
    <p:sldId id="557" r:id="rId52"/>
    <p:sldId id="495" r:id="rId53"/>
    <p:sldId id="559" r:id="rId54"/>
    <p:sldId id="560" r:id="rId55"/>
    <p:sldId id="562" r:id="rId56"/>
    <p:sldId id="561" r:id="rId57"/>
    <p:sldId id="563" r:id="rId58"/>
    <p:sldId id="564" r:id="rId59"/>
    <p:sldId id="565" r:id="rId60"/>
    <p:sldId id="566" r:id="rId61"/>
    <p:sldId id="567" r:id="rId62"/>
    <p:sldId id="568" r:id="rId63"/>
    <p:sldId id="569" r:id="rId64"/>
    <p:sldId id="570" r:id="rId65"/>
    <p:sldId id="571" r:id="rId66"/>
    <p:sldId id="572" r:id="rId67"/>
    <p:sldId id="558" r:id="rId68"/>
    <p:sldId id="573" r:id="rId69"/>
    <p:sldId id="480" r:id="rId70"/>
    <p:sldId id="479" r:id="rId71"/>
    <p:sldId id="575" r:id="rId72"/>
    <p:sldId id="576" r:id="rId73"/>
    <p:sldId id="511" r:id="rId74"/>
    <p:sldId id="501" r:id="rId75"/>
    <p:sldId id="510" r:id="rId76"/>
    <p:sldId id="452" r:id="rId77"/>
    <p:sldId id="451" r:id="rId78"/>
    <p:sldId id="513" r:id="rId79"/>
    <p:sldId id="514" r:id="rId80"/>
    <p:sldId id="449" r:id="rId8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1D"/>
    <a:srgbClr val="009900"/>
    <a:srgbClr val="FFFFCC"/>
    <a:srgbClr val="A3B8CB"/>
    <a:srgbClr val="DA724B"/>
    <a:srgbClr val="E59F84"/>
    <a:srgbClr val="F8D583"/>
    <a:srgbClr val="D56034"/>
    <a:srgbClr val="FF6600"/>
    <a:srgbClr val="D76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6370" autoAdjust="0"/>
  </p:normalViewPr>
  <p:slideViewPr>
    <p:cSldViewPr>
      <p:cViewPr varScale="1">
        <p:scale>
          <a:sx n="109" d="100"/>
          <a:sy n="109" d="100"/>
        </p:scale>
        <p:origin x="60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7/13/2017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28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52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63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60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653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362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48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11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Одной из наиболее притягательных возможностей языка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является возможность повторного использования кода. Но что действительно "революционно", так это наличие возможности выполнять не только простое копирование и изменение этого кода.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Такой подход использован в процедурных языках программирования, наподобие C, но он работает не очень хорошо. Как и все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решение с повторным использованием кода вертится вокруг классов. Вы повторно используете код, создавая новый класс, но вместо того, что бы создавать его с нуля Вы используете уже существующие классы, которые кто-то уже создал и отладил.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Уловка в том, что бы использовать классы без копания в их исходном коде. Вы увидите два способа достижения этого. Первый - почти прямой: Вы просто создаете объекты ваших уже существующих классов внутри нового класса. Это называется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"композиция"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потому, что новый класс создается из объектов уже существующих классов. Вы просто повторно используете функциональность кода, но не его самого.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подход более искусный. Суть его в том, что создается новый класс с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типом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существующего класса. Вы буквально берете оболочку (интерфейс) существующего класса и добавляете свой код к нему без модификации существующего класса. Этот магический акт называется "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наследование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и компилятор языка при этом выполняет большую часть работы. Наследование является одним из краеугольных камней объектно-ориентированного программирования и имеет более широкий смысл.</a:t>
            </a:r>
          </a:p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28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94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16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951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07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595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982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820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52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342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592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02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819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03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86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953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570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053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438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195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189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555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515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52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2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874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04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74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572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33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73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33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531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3808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116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090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178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3762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8457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2855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3693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606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1606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3624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086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4326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18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4651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867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905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1670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263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883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1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5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hyperlink" Target="https://docs.oracle.com/javase/8/docs/api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hyperlink" Target="http://www.oracle.com/technetwork/java/javase/documentation/api-jsp-136079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://itvdn.com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Объектно-ориентированное программирование. Документирование программ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</a:t>
            </a:r>
            <a:r>
              <a:rPr lang="ru-RU" sz="1400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видеосервис</a:t>
            </a:r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Упрощение и абстрагирование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7647" y="1350265"/>
            <a:ext cx="6286544" cy="499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5181600" y="4724400"/>
            <a:ext cx="23012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Абстракция</a:t>
            </a: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048000" y="1487488"/>
            <a:ext cx="1295400" cy="1255712"/>
          </a:xfrm>
          <a:prstGeom prst="ellipse">
            <a:avLst/>
          </a:prstGeom>
          <a:solidFill>
            <a:srgbClr val="F8D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5055" y="1578740"/>
            <a:ext cx="1181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Прячем детали внутренней реализации</a:t>
            </a:r>
            <a:endParaRPr lang="uk-UA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05041" y="1499363"/>
            <a:ext cx="1295400" cy="1255712"/>
          </a:xfrm>
          <a:prstGeom prst="ellipse">
            <a:avLst/>
          </a:prstGeom>
          <a:solidFill>
            <a:srgbClr val="F8D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48600" y="1580087"/>
            <a:ext cx="1278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Используем подпрограммы в языках высокого уровня</a:t>
            </a:r>
            <a:endParaRPr lang="uk-UA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12374" y="4953000"/>
            <a:ext cx="1331025" cy="1255712"/>
          </a:xfrm>
          <a:prstGeom prst="ellipse">
            <a:avLst/>
          </a:prstGeom>
          <a:solidFill>
            <a:srgbClr val="F8D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58179" y="5044252"/>
            <a:ext cx="13768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Создаем свои фреймворки и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  <a:endParaRPr lang="uk-UA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905041" y="5020469"/>
            <a:ext cx="1295400" cy="1255712"/>
          </a:xfrm>
          <a:prstGeom prst="ellipse">
            <a:avLst/>
          </a:prstGeom>
          <a:solidFill>
            <a:srgbClr val="F8D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84225" y="5101193"/>
            <a:ext cx="1278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Группировка функций и данных внутри объектов</a:t>
            </a:r>
            <a:endParaRPr lang="uk-UA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3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Так что же такое абстракция?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8915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Абстракция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(лат. abstractio – отвлечение) – пренебрежение несущественными сторонами, свойствами, связями объекта (предмета или явления) с целью выделения существенных, закономерных признаков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Абстрагирование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обобщение, результат такого пренебрежения, выделение значимой информации и исключение из рассмотрения незначимой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962400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Абстракции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в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программировании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612116"/>
            <a:ext cx="10210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Функции 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алгоритм, реализованный один раз и использующийся в разных ситуациях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Объекты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наборы атрибутов и операций (поведения), стандартных в рамках класса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Фреймворки и 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</a:t>
            </a:r>
            <a:r>
              <a:rPr lang="uk-UA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большие</a:t>
            </a:r>
            <a:r>
              <a:rPr lang="uk-U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групп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ы объектов, позволяющие решать сложные задачи (могут использоваться «как есть» или модифицироваться под конкретную задачу)</a:t>
            </a:r>
          </a:p>
        </p:txBody>
      </p:sp>
    </p:spTree>
    <p:extLst>
      <p:ext uri="{BB962C8B-B14F-4D97-AF65-F5344CB8AC3E}">
        <p14:creationId xmlns:p14="http://schemas.microsoft.com/office/powerpoint/2010/main" val="149989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Классы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,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как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шаблоны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(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чертежи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) для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объектов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1612116"/>
            <a:ext cx="79248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При </a:t>
            </a:r>
            <a:r>
              <a:rPr lang="uk-UA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производстве</a:t>
            </a:r>
            <a:r>
              <a:rPr lang="uk-U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uk-UA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чертеж</a:t>
            </a:r>
            <a:r>
              <a:rPr lang="uk-U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это описание (проект) внутренней 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структуры и </a:t>
            </a:r>
            <a:r>
              <a:rPr lang="ru-RU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функциональности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создаваемого объекта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программировании – класс – 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это описание объектов: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данные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uk-UA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котор</a:t>
            </a:r>
            <a:r>
              <a:rPr lang="ru-RU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ые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включает каждый объект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поведение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которое демонстрирует каждый объект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классы поддерживают три принципа ООП: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наследование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инкапсуляция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полиморфизм</a:t>
            </a:r>
          </a:p>
        </p:txBody>
      </p:sp>
      <p:pic>
        <p:nvPicPr>
          <p:cNvPr id="2050" name="Picture 2" descr="Результат пошуку зображень за запитом &quot;blueprint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311447"/>
            <a:ext cx="3324716" cy="249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3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Абстракци</a:t>
            </a:r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</a:t>
            </a:r>
            <a:r>
              <a:rPr lang="uk-UA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 ООП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Рисунок 8" descr="Без имени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1487488"/>
            <a:ext cx="2590800" cy="4686727"/>
          </a:xfrm>
          <a:prstGeom prst="rect">
            <a:avLst/>
          </a:prstGeom>
        </p:spPr>
      </p:pic>
      <p:pic>
        <p:nvPicPr>
          <p:cNvPr id="16" name="Содержимое 10" descr="Без имени-2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442156" y="2331680"/>
            <a:ext cx="3638763" cy="2998341"/>
          </a:xfrm>
        </p:spPr>
      </p:pic>
    </p:spTree>
    <p:extLst>
      <p:ext uri="{BB962C8B-B14F-4D97-AF65-F5344CB8AC3E}">
        <p14:creationId xmlns:p14="http://schemas.microsoft.com/office/powerpoint/2010/main" val="322843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Инкапсуляция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,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наследование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,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полиморфизм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1612116"/>
            <a:ext cx="10972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	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Инкапсуляция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свойство системы,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позволяющее объединить 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</a:t>
            </a:r>
            <a:r>
              <a:rPr lang="ru-RU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данные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 методы, работающие с ними, в рамках </a:t>
            </a:r>
            <a:r>
              <a:rPr lang="uk-UA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</a:t>
            </a:r>
            <a:r>
              <a:rPr lang="ru-RU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ласса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С++, С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#, </a:t>
            </a:r>
            <a:r>
              <a:rPr lang="ru-RU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		</a:t>
            </a:r>
            <a:r>
              <a:rPr lang="ru-RU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отождествляют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инкапсуляцию </a:t>
            </a:r>
            <a:b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 сокрытием</a:t>
            </a:r>
            <a:endParaRPr lang="en-US" sz="2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Короче</a:t>
            </a:r>
            <a:r>
              <a:rPr lang="uk-U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uk-UA" sz="2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</a:t>
            </a:r>
            <a:r>
              <a:rPr lang="ru-RU" sz="2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ые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переменные и публичные методы для работы с ними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Наследование и полиморфизм мы рассмотрим чуть позже, потерпите!</a:t>
            </a:r>
          </a:p>
        </p:txBody>
      </p:sp>
      <p:pic>
        <p:nvPicPr>
          <p:cNvPr id="3076" name="Picture 4" descr="Пов’язане зображенн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12116"/>
            <a:ext cx="2451650" cy="20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3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Пакетирование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/>
          </a:p>
        </p:txBody>
      </p:sp>
      <p:sp>
        <p:nvSpPr>
          <p:cNvPr id="12" name="Rectangle 11"/>
          <p:cNvSpPr/>
          <p:nvPr/>
        </p:nvSpPr>
        <p:spPr>
          <a:xfrm>
            <a:off x="609600" y="1612116"/>
            <a:ext cx="109728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Пакеты </a:t>
            </a:r>
            <a:r>
              <a:rPr lang="ru-RU" sz="2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механизм, позволяющий организовать </a:t>
            </a:r>
            <a:r>
              <a:rPr lang="uk-U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набор </a:t>
            </a:r>
            <a:r>
              <a:rPr lang="ru-RU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-классов </a:t>
            </a:r>
            <a:r>
              <a:rPr lang="ru-RU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подобно</a:t>
            </a:r>
            <a:r>
              <a:rPr lang="uk-UA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пространств</a:t>
            </a:r>
            <a:r>
              <a:rPr lang="uk-UA" sz="2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ам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имен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</a:t>
            </a:r>
            <a:r>
              <a:rPr lang="uk-UA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или</a:t>
            </a:r>
            <a:r>
              <a:rPr lang="uk-U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модулям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в языках Модула, 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Pascal</a:t>
            </a:r>
            <a:endParaRPr lang="ru-RU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Обычно в пакеты объединяют классы одной и той же категории, либо 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предоставляющие сходную функциональность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пакет предоставляет уникальное пространство имен для своего 	содержимого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допустимы вложенные пакеты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Пакеты могут содержаться в сжатом виде в JAR-файлах</a:t>
            </a:r>
          </a:p>
        </p:txBody>
      </p:sp>
      <p:pic>
        <p:nvPicPr>
          <p:cNvPr id="1029" name="Picture 5" descr="Пов’язане зображенн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4132284"/>
            <a:ext cx="2667000" cy="21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152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609600" y="2971800"/>
            <a:ext cx="10820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6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Повторное</a:t>
            </a:r>
            <a:r>
              <a:rPr lang="uk-UA" sz="46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46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</a:t>
            </a:r>
            <a:r>
              <a:rPr lang="uk-UA" sz="46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6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Java-</a:t>
            </a:r>
            <a:r>
              <a:rPr lang="uk-UA" sz="46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кода</a:t>
            </a:r>
            <a:r>
              <a:rPr lang="uk-UA" sz="46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br>
              <a:rPr lang="uk-UA" sz="46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6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Понятия класса, атрибутов, методов, конструкторов, пакетов</a:t>
            </a:r>
            <a:endParaRPr lang="en-US" sz="46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24980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Повторное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1612116"/>
            <a:ext cx="105918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Повторное использование кода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reuse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 методология проектирования программных систем,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при </a:t>
            </a:r>
            <a:r>
              <a:rPr lang="ru-RU" sz="2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использовании которой система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частично либо полностью составляется из частей, написанных ранее компонентов и/или </a:t>
            </a:r>
            <a:b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частей другой системы,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причем</a:t>
            </a:r>
            <a:r>
              <a:rPr lang="uk-UA" sz="2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эти компоненты применяются более одного </a:t>
            </a:r>
            <a:b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раза (возможно, в разных проектах)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Хороший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пример модульности и принципа повторного использования – стандартные (и не только)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классы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1" y="4673775"/>
            <a:ext cx="1664210" cy="166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1612116"/>
            <a:ext cx="109728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Класс – 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ключевое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понятие в ООП</a:t>
            </a:r>
            <a:endParaRPr lang="en-US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Класс – именованное описание 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совокупности объектов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 общими </a:t>
            </a:r>
            <a:b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атрибутами, операциями, связями и семантикой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Класс описывает содержание и поведение некой совокупности 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данных и действий 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над этими данными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Объявление класса производится с помощью ключевого слова </a:t>
            </a:r>
            <a:r>
              <a:rPr lang="ru-RU" sz="2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class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15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4696146"/>
            <a:ext cx="1600200" cy="14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42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Описание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430208"/>
            <a:ext cx="6285715" cy="226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3866475"/>
            <a:ext cx="6299200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9384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атрибута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1612116"/>
            <a:ext cx="10972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Атрибутом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класса называется именованное свойство (переменная) класса, описывающее множество значений, которые могут принимать экземпляры </a:t>
            </a:r>
            <a:b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этого свойства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Класс может иметь 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любое число атрибутов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(в частности, не иметь ни одного атрибута)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Атрибут является </a:t>
            </a:r>
            <a:r>
              <a:rPr lang="ru-RU" sz="2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абстракцией</a:t>
            </a:r>
            <a:r>
              <a:rPr lang="ru-RU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состояния объекта</a:t>
            </a:r>
          </a:p>
        </p:txBody>
      </p:sp>
      <p:pic>
        <p:nvPicPr>
          <p:cNvPr id="15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4904798"/>
            <a:ext cx="1371600" cy="125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Описание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атрибутов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901041"/>
            <a:ext cx="7543800" cy="150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810000"/>
            <a:ext cx="7594600" cy="188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8049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операции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1612116"/>
            <a:ext cx="10972800" cy="445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Операция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класса (метод) – это именованная услуга, которую можно запросить у любого объекта этого класса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Операция – это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абстракция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того, что можно делать с объектом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Класс может содержать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любое число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операций </a:t>
            </a:r>
            <a:b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(в частности, не содержать ни одной операции)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Набор операций является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общим для всех объектов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данного класса</a:t>
            </a:r>
          </a:p>
        </p:txBody>
      </p:sp>
      <p:pic>
        <p:nvPicPr>
          <p:cNvPr id="15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4904798"/>
            <a:ext cx="1371600" cy="125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20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Описание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метода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885801"/>
            <a:ext cx="7438740" cy="110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24638" b="36838"/>
          <a:stretch/>
        </p:blipFill>
        <p:spPr bwMode="auto">
          <a:xfrm>
            <a:off x="2743200" y="3372940"/>
            <a:ext cx="7919095" cy="2475837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493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Доступ к атрибутам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объекта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из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метода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062732"/>
            <a:ext cx="6298413" cy="850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-378" t="30231" r="378" b="18213"/>
          <a:stretch/>
        </p:blipFill>
        <p:spPr bwMode="auto">
          <a:xfrm>
            <a:off x="3429000" y="3276600"/>
            <a:ext cx="7087627" cy="248577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59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Вспомним об инкапсуляции: «плохой»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3949" y="6313261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565917"/>
            <a:ext cx="1804279" cy="1566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530531"/>
            <a:ext cx="5308600" cy="182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3398102"/>
            <a:ext cx="5308600" cy="272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621382" y="2277291"/>
            <a:ext cx="6858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5334000" y="5486400"/>
            <a:ext cx="1676400" cy="84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876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Вспомним об инкапсуляции: «правильный»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3949" y="6313261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4" name="Содержимое 3" descr="Без имени-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14400" y="1546562"/>
            <a:ext cx="3763356" cy="2825523"/>
          </a:xfr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91805" y="2749985"/>
            <a:ext cx="6804795" cy="314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28800" y="3810000"/>
            <a:ext cx="1143000" cy="457200"/>
          </a:xfrm>
          <a:prstGeom prst="rect">
            <a:avLst/>
          </a:prstGeom>
          <a:solidFill>
            <a:srgbClr val="A3B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Проверка номера дня</a:t>
            </a:r>
            <a:endParaRPr lang="uk-UA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47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одробнее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об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инкапсуляции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76800" y="1805697"/>
            <a:ext cx="660889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Позволяет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скрыть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подробности реализации класса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Заставляет использовать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интерфейс класса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для доступа к его данным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Делает код более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управляемым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28" y="2048691"/>
            <a:ext cx="3492500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61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конструктора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/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1612116"/>
            <a:ext cx="1097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 – это специальный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метод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 – это метод, который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инициализирует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новый объект после его создания (присваивает значения атрибутам)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Имя конструктора всегда совпадает с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именем класса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в котором он расположен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У конструкторов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нет типа возвращаемого результата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даже 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void</a:t>
            </a: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194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4904798"/>
            <a:ext cx="1371600" cy="125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27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Объектно-ориентированное</a:t>
            </a:r>
            <a:r>
              <a:rPr lang="uk-UA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программирование</a:t>
            </a:r>
            <a:r>
              <a:rPr lang="uk-UA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Документирование</a:t>
            </a:r>
            <a:r>
              <a:rPr lang="uk-UA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</a:t>
            </a:r>
            <a:endParaRPr lang="uk-UA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Описание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конструктора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150959"/>
            <a:ext cx="7224105" cy="115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3667590"/>
            <a:ext cx="7086600" cy="2006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2003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Результат пошуку зображень за запитом &quot;CRAN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27457" y="2096284"/>
            <a:ext cx="36250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Конструктор по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умолчанию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3000" y="1612116"/>
            <a:ext cx="10439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Каждый класс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всегда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имеет хотя бы один конструктор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 по умолчанию создается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автоматически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без параметров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без тела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Позволяет создавать объекты с помощью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new </a:t>
            </a:r>
            <a:r>
              <a:rPr lang="en-US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ClassName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без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необходимости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писать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код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инициализации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1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Структура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файла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исходн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ым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кодом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856653"/>
            <a:ext cx="6044445" cy="9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556" t="31829" r="-556" b="17038"/>
          <a:stretch/>
        </p:blipFill>
        <p:spPr bwMode="auto">
          <a:xfrm>
            <a:off x="2438400" y="3040082"/>
            <a:ext cx="8080764" cy="2643282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0952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Структура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файла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исходн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ым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кодом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3000" y="1612116"/>
            <a:ext cx="104394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 импорта должен быть указан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перед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объявлениями классов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Имя файла должно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совпадать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с именем публичного класса, который в нем содержится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Классов в файле может быть несколько,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но публичный – только один!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 модификаторах видимости – чуть позже…</a:t>
            </a:r>
          </a:p>
        </p:txBody>
      </p:sp>
    </p:spTree>
    <p:extLst>
      <p:ext uri="{BB962C8B-B14F-4D97-AF65-F5344CB8AC3E}">
        <p14:creationId xmlns:p14="http://schemas.microsoft.com/office/powerpoint/2010/main" val="1750911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Программные пакеты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15853" y="1646950"/>
            <a:ext cx="54102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Делают большие системы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управляемыми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Могут содержать классы и </a:t>
            </a: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подпакеты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Содержимое 3" descr="Без имени-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971800" y="1731686"/>
            <a:ext cx="6344653" cy="4267200"/>
          </a:xfrm>
        </p:spPr>
      </p:pic>
    </p:spTree>
    <p:extLst>
      <p:ext uri="{BB962C8B-B14F-4D97-AF65-F5344CB8AC3E}">
        <p14:creationId xmlns:p14="http://schemas.microsoft.com/office/powerpoint/2010/main" val="1042022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Программные пакеты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005937"/>
            <a:ext cx="6031746" cy="965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476" t="39706" r="-476" b="23039"/>
          <a:stretch/>
        </p:blipFill>
        <p:spPr bwMode="auto">
          <a:xfrm>
            <a:off x="1547949" y="3290787"/>
            <a:ext cx="9010393" cy="173841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2890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Оператор импорта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829663"/>
            <a:ext cx="6057143" cy="95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35938" b="17291"/>
          <a:stretch/>
        </p:blipFill>
        <p:spPr bwMode="auto">
          <a:xfrm>
            <a:off x="1600200" y="3070392"/>
            <a:ext cx="8985701" cy="238584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6738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Оператор импорта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Содержимое 4" descr="Без имени-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30587" y="1784752"/>
            <a:ext cx="8930825" cy="3536146"/>
          </a:xfrm>
        </p:spPr>
      </p:pic>
      <p:sp>
        <p:nvSpPr>
          <p:cNvPr id="5" name="Rectangle 4"/>
          <p:cNvSpPr/>
          <p:nvPr/>
        </p:nvSpPr>
        <p:spPr>
          <a:xfrm>
            <a:off x="6172200" y="1981200"/>
            <a:ext cx="3810000" cy="3048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91200" y="3208598"/>
            <a:ext cx="4648200" cy="77122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67400" y="4684941"/>
            <a:ext cx="4572000" cy="48795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30587" y="4114800"/>
            <a:ext cx="2103213" cy="570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Описание пакета</a:t>
            </a:r>
            <a:endParaRPr lang="uk-UA" sz="20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1988912"/>
            <a:ext cx="464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Тот же пакет импортировать не нужно</a:t>
            </a:r>
            <a:endParaRPr lang="uk-UA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91200" y="3270811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Оператор импорта делает классы пакета доступными для текущего класса</a:t>
            </a:r>
            <a:endParaRPr lang="uk-UA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4638189"/>
            <a:ext cx="464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Импортировать следует только нужные классы</a:t>
            </a:r>
            <a:endParaRPr lang="uk-UA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066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Оператор импорта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3648" y="2322198"/>
            <a:ext cx="8938152" cy="118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9294" y="3816350"/>
            <a:ext cx="8942506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5344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Папки и пакеты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Рисунок 3" descr="Без имени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9515" y="1683811"/>
            <a:ext cx="4849154" cy="421718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24000" y="2705097"/>
            <a:ext cx="50292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Файлы классов, входящих в состав пакета, хранятся в папке с именем пакетом</a:t>
            </a:r>
          </a:p>
        </p:txBody>
      </p:sp>
    </p:spTree>
    <p:extLst>
      <p:ext uri="{BB962C8B-B14F-4D97-AF65-F5344CB8AC3E}">
        <p14:creationId xmlns:p14="http://schemas.microsoft.com/office/powerpoint/2010/main" val="77275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219200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Объектно-ориентированное программирование. Документирование программ</a:t>
            </a:r>
          </a:p>
          <a:p>
            <a:pPr algn="ctr"/>
            <a:endParaRPr lang="en-US" sz="32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775619" y="2057400"/>
            <a:ext cx="8610600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3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Абстракция, инкапсуляция, и пакетирование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3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Повторное использование </a:t>
            </a:r>
            <a:r>
              <a:rPr lang="ru-RU" sz="23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r>
              <a:rPr lang="ru-RU" sz="23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-кода. Понятия класса, атрибутов, методов, конструкторов, пакетов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3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 модификаторов доступа (</a:t>
            </a:r>
            <a:r>
              <a:rPr lang="ru-RU" sz="23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private</a:t>
            </a:r>
            <a:r>
              <a:rPr lang="ru-RU" sz="23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ru-RU" sz="23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public</a:t>
            </a:r>
            <a:r>
              <a:rPr lang="ru-RU" sz="23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3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 онлайн-документации по </a:t>
            </a:r>
            <a:r>
              <a:rPr lang="ru-RU" sz="23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r>
              <a:rPr lang="ru-RU" sz="23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API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3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JavaDoc</a:t>
            </a:r>
            <a:r>
              <a:rPr lang="ru-RU" sz="23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-комментарии. Генерация документации в </a:t>
            </a:r>
            <a:r>
              <a:rPr lang="ru-RU" sz="23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endParaRPr lang="ru-RU" sz="23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Папки и пакеты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Содержимое 3" descr="Без имени-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00200" y="1612116"/>
            <a:ext cx="3483429" cy="4337306"/>
          </a:xfrm>
        </p:spPr>
      </p:pic>
      <p:sp>
        <p:nvSpPr>
          <p:cNvPr id="16" name="Rectangle 15"/>
          <p:cNvSpPr/>
          <p:nvPr/>
        </p:nvSpPr>
        <p:spPr>
          <a:xfrm>
            <a:off x="5562600" y="1446621"/>
            <a:ext cx="5611586" cy="3497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Откомпилированные классы можно собрать в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JAR-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архив</a:t>
            </a:r>
            <a:endParaRPr lang="uk-UA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JAR-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файл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можно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поместить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папку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внутри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папки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lib 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главной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папке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JRE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Имена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ваших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классов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не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должн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ы конфликтовать с классами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JDK!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4977573"/>
            <a:ext cx="5339443" cy="1254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7430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Пов’язане зображенн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6" y="1857085"/>
            <a:ext cx="3119736" cy="334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Повторим и закрепим терминологию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29000" y="1697008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Класс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код-шаблон для создания объектов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Объект 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экземпляр класса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Метод (операция) 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поведенческий элемент объекта 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Атрибут 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элемент, описывающий состояние объекта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Конструктор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метод для инициализации нового объекта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Пакет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группа классов и/или </a:t>
            </a:r>
            <a:r>
              <a:rPr lang="ru-RU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подпакетов</a:t>
            </a: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AutoShape 2" descr="Результат пошуку зображень за запитом &quot;checklist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4" descr="Результат пошуку зображень за запитом &quot;checklist&quot;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6" descr="Результат пошуку зображень за запитом &quot;checklist&quot;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378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609600" y="2971800"/>
            <a:ext cx="10820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6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</a:t>
            </a:r>
            <a:r>
              <a:rPr lang="uk-UA" sz="46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46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модификаторов</a:t>
            </a:r>
            <a:r>
              <a:rPr lang="uk-UA" sz="46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46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доступа</a:t>
            </a:r>
            <a:endParaRPr lang="en-US" sz="46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22840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Повторяем: модификаторы видимости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1612116"/>
            <a:ext cx="109728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private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члены класса доступны только внутри класса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default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package-private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(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по-умолчанию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 члены класса видны только внутри пакета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protected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члены класса доступны внутри пакета и в его наследниках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public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члены </a:t>
            </a:r>
            <a:r>
              <a:rPr lang="ru-RU" sz="2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класса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доступны всем</a:t>
            </a:r>
          </a:p>
        </p:txBody>
      </p:sp>
      <p:pic>
        <p:nvPicPr>
          <p:cNvPr id="2050" name="Picture 2" descr="Результат пошуку зображень за запитом &quot;lock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752850"/>
            <a:ext cx="22129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28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Пирамида модификаторов видимости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1612116"/>
            <a:ext cx="109728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 убыванию уровня закрытости: 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private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default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,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protected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public</a:t>
            </a: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30482"/>
            <a:ext cx="6620212" cy="32931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1000" y="3969287"/>
            <a:ext cx="3581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 время наследования возможно изменения модификаторов доступа в сторону большей видимости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ru-RU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673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Подытожим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41466"/>
              </p:ext>
            </p:extLst>
          </p:nvPr>
        </p:nvGraphicFramePr>
        <p:xfrm>
          <a:off x="1600201" y="2136126"/>
          <a:ext cx="8991598" cy="27254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4514">
                  <a:extLst>
                    <a:ext uri="{9D8B030D-6E8A-4147-A177-3AD203B41FA5}">
                      <a16:colId xmlns:a16="http://schemas.microsoft.com/office/drawing/2014/main" val="1936517150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906274430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42295321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1247512960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561648806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1452010611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1669942505"/>
                    </a:ext>
                  </a:extLst>
                </a:gridCol>
              </a:tblGrid>
              <a:tr h="544195">
                <a:tc>
                  <a:txBody>
                    <a:bodyPr/>
                    <a:lstStyle/>
                    <a:p>
                      <a:pPr algn="ctr"/>
                      <a:endParaRPr lang="uk-UA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500" kern="1200" dirty="0" err="1">
                          <a:effectLst/>
                        </a:rPr>
                        <a:t>Класс</a:t>
                      </a:r>
                      <a:endParaRPr lang="uk-UA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uk-UA" sz="1500" dirty="0" err="1">
                          <a:effectLst/>
                        </a:rPr>
                        <a:t>Внутренний</a:t>
                      </a:r>
                      <a:r>
                        <a:rPr lang="uk-UA" sz="1500" dirty="0">
                          <a:effectLst/>
                        </a:rPr>
                        <a:t> </a:t>
                      </a:r>
                      <a:r>
                        <a:rPr lang="uk-UA" sz="1500" dirty="0" err="1">
                          <a:effectLst/>
                        </a:rPr>
                        <a:t>класс</a:t>
                      </a:r>
                      <a:endParaRPr lang="uk-UA" sz="15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500" dirty="0" err="1">
                          <a:effectLst/>
                        </a:rPr>
                        <a:t>Переменная</a:t>
                      </a:r>
                      <a:endParaRPr lang="uk-UA" sz="15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500" kern="1200" dirty="0">
                          <a:effectLst/>
                        </a:rPr>
                        <a:t>Метод</a:t>
                      </a:r>
                      <a:endParaRPr lang="uk-UA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500" kern="1200" dirty="0">
                          <a:effectLst/>
                        </a:rPr>
                        <a:t>Конструктор</a:t>
                      </a:r>
                      <a:endParaRPr lang="uk-UA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500" kern="1200" dirty="0" err="1">
                          <a:effectLst/>
                        </a:rPr>
                        <a:t>Логический</a:t>
                      </a:r>
                      <a:r>
                        <a:rPr lang="uk-UA" sz="1500" kern="1200" dirty="0">
                          <a:effectLst/>
                        </a:rPr>
                        <a:t> блок</a:t>
                      </a:r>
                      <a:endParaRPr lang="uk-UA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271949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  <a:endParaRPr lang="uk-UA" dirty="0">
                        <a:solidFill>
                          <a:srgbClr val="0099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173911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protected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  <a:endParaRPr lang="uk-UA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860586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 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835953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 </a:t>
                      </a:r>
                      <a:endParaRPr lang="uk-UA" sz="1800" b="0" i="0" kern="1200" dirty="0">
                        <a:solidFill>
                          <a:srgbClr val="0099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uk-UA" sz="1800" b="0" i="0" kern="1200" dirty="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30678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080919" y="5291683"/>
            <a:ext cx="43224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кроме локальных и анонимных классов</a:t>
            </a:r>
          </a:p>
          <a:p>
            <a:r>
              <a:rPr lang="ru-RU" dirty="0">
                <a:solidFill>
                  <a:schemeClr val="dk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** и для локальной переменной</a:t>
            </a:r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205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 онлайн-документации по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API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676234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ьтат пошуку зображень за запитом &quot;hyperlink ic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001398"/>
            <a:ext cx="112395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Онлайновая документация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3000" y="1612116"/>
            <a:ext cx="9753600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Большой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набор 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TML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фалов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с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подробной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информацией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о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классах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иерархия наследования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описание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члены класса и т.п.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</a:t>
            </a: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ыстрый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вызов из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поиск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по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документации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https://docs.oracle.com/javase/8/docs/api/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1028" name="Picture 4" descr="Результат пошуку зображень за запитом &quot;help ico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231399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23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905000" y="3200400"/>
            <a:ext cx="105918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</a:t>
            </a: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онлайновой</a:t>
            </a: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документации</a:t>
            </a:r>
            <a:endParaRPr lang="ru-RU" sz="4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7412" name="Picture 4" descr="Результат пошуку зображень за запитом &quot;demo&quot;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61609"/>
            <a:ext cx="1656235" cy="165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656858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ьтат пошуку зображень за запитом &quot;hyperlink ic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9" y="5220167"/>
            <a:ext cx="112395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Выбор нужно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й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документации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3000" y="1612116"/>
            <a:ext cx="9982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Раздел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 SE APIs &amp; Documentation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ы кода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обучающие материалы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статьи и т.п.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Можно выбрать версию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Документация по другим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включенн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ым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в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JDK</a:t>
            </a: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http://www.oracle.com/technetwork/java/javase/documentation/api-jsp-136079.html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752600"/>
            <a:ext cx="3834500" cy="26852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798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Абстракция</a:t>
            </a:r>
            <a:r>
              <a:rPr lang="uk-UA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uk-UA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инкапсуляция</a:t>
            </a:r>
            <a:r>
              <a:rPr lang="uk-UA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и </a:t>
            </a:r>
            <a:r>
              <a:rPr lang="uk-UA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пакетирование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JavaDoc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-комментарии.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Генерация документации в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015545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Документирование кода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9150" y="1418163"/>
            <a:ext cx="11049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Нужно поддерживать и код, и документацию, так почему бы </a:t>
            </a:r>
            <a:b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их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совместить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простота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единый стиль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структура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навигация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ru-RU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Хорошо бы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автоматизировать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создание документации!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4" descr="Результат пошуку зображень за запитом &quot;help ic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231399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507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Виды комментариев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19400" y="2087910"/>
            <a:ext cx="7086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//однострочный комментарий</a:t>
            </a:r>
          </a:p>
          <a:p>
            <a:endParaRPr lang="ru-RU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/* Это обычный комментарий, который </a:t>
            </a:r>
          </a:p>
          <a:p>
            <a:r>
              <a:rPr lang="ru-RU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распространяется на несколько строк */</a:t>
            </a:r>
          </a:p>
          <a:p>
            <a:endParaRPr lang="ru-RU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/** Это комментарий, понятный </a:t>
            </a:r>
            <a:r>
              <a:rPr lang="ru-RU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javadoc</a:t>
            </a:r>
            <a:r>
              <a:rPr lang="ru-RU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*/</a:t>
            </a:r>
          </a:p>
          <a:p>
            <a:r>
              <a:rPr lang="ru-RU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ru-RU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8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054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Что такое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javadoc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?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9150" y="1418163"/>
            <a:ext cx="11049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Консольная утилита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входящая в состав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JDK, 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которая формирует стандартную документацию на основе исходных кодов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ru-RU" sz="1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fr-FR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fr-FR" sz="2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javadoc</a:t>
            </a:r>
            <a:r>
              <a:rPr lang="fr-FR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[options] [</a:t>
            </a:r>
            <a:r>
              <a:rPr lang="fr-FR" sz="2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packagenames</a:t>
            </a:r>
            <a:r>
              <a:rPr lang="fr-FR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 [</a:t>
            </a:r>
            <a:r>
              <a:rPr lang="fr-FR" sz="2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sourcefiles</a:t>
            </a:r>
            <a:r>
              <a:rPr lang="fr-FR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 [@files]</a:t>
            </a:r>
            <a:endParaRPr lang="ru-RU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200" i="1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GUI 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en-US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javadoc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JDocEditor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Eclipse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DocFlex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/Javadoc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IDE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39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Начнем с простого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371600"/>
            <a:ext cx="106870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64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HTML-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еги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в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javadoc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-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комментариях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461362"/>
            <a:ext cx="6781800" cy="18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306708"/>
            <a:ext cx="6705600" cy="28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19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 smtClean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Специальные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еги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javadoc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69" y="1562100"/>
            <a:ext cx="104775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49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Специальн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еги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javadoc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для класса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2190750"/>
            <a:ext cx="103536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02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Специальн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еги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javadoc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для атрибутов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1525361"/>
            <a:ext cx="100488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26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Специальн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еги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javadoc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для операций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13" y="1578911"/>
            <a:ext cx="9320212" cy="4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2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Вместо предисловия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Содержимое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557103"/>
              </p:ext>
            </p:extLst>
          </p:nvPr>
        </p:nvGraphicFramePr>
        <p:xfrm>
          <a:off x="1924017" y="1992936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Toolkits / Frameworks / </a:t>
                      </a:r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Объектные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APIs (1990</a:t>
                      </a:r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-е и дальше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Java2 SDK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AWT/J.F.C/Swing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Jini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JavaBeans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JDBC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682269"/>
              </p:ext>
            </p:extLst>
          </p:nvPr>
        </p:nvGraphicFramePr>
        <p:xfrm>
          <a:off x="1895413" y="2750166"/>
          <a:ext cx="82868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Объектно-ориентированные языки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SELF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Smalltalk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Common Lisp Object System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Eiffel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Java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37409"/>
              </p:ext>
            </p:extLst>
          </p:nvPr>
        </p:nvGraphicFramePr>
        <p:xfrm>
          <a:off x="1895411" y="3535984"/>
          <a:ext cx="82868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7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Библиотеки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/ </a:t>
                      </a:r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Функциональные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APIs (1960</a:t>
                      </a:r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-е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– </a:t>
                      </a:r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ранние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1980</a:t>
                      </a:r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-е)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Nastran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TCP/IP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ISAM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X-Windows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OpenLook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1915"/>
              </p:ext>
            </p:extLst>
          </p:nvPr>
        </p:nvGraphicFramePr>
        <p:xfrm>
          <a:off x="1895409" y="4250364"/>
          <a:ext cx="82868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430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Высокоуровневые языки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4">
                  <a:txBody>
                    <a:bodyPr/>
                    <a:lstStyle/>
                    <a:p>
                      <a:pPr marL="0" marR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Операционные системы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Fortran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LISP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COBOL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OS/360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UNIX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MacOS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Microsoft Windows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140678"/>
              </p:ext>
            </p:extLst>
          </p:nvPr>
        </p:nvGraphicFramePr>
        <p:xfrm>
          <a:off x="1895413" y="4964744"/>
          <a:ext cx="82868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Машинный код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(</a:t>
                      </a:r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поздние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1940</a:t>
                      </a:r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е и дальше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2448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Специальн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еги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javadoc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для параметров методов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06" y="1730976"/>
            <a:ext cx="9267825" cy="42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04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Специальн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еги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javadoc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для результатов методов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9" y="2057400"/>
            <a:ext cx="10553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7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Специальн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еги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javadoc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для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752600"/>
            <a:ext cx="107537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97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Законченный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38" y="1396109"/>
            <a:ext cx="8310562" cy="48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25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Гиперссылки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3900" y="1752600"/>
            <a:ext cx="11049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{@</a:t>
            </a:r>
            <a:r>
              <a:rPr lang="ru-RU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link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ClassName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} </a:t>
            </a:r>
            <a:endParaRPr lang="en-US" sz="2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преобразуется в гиперссылку на класс </a:t>
            </a:r>
            <a:r>
              <a:rPr lang="en-US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ClassName</a:t>
            </a:r>
            <a:endParaRPr lang="ru-RU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{@</a:t>
            </a:r>
            <a:r>
              <a:rPr lang="ru-RU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link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ClassName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#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mathodA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()} </a:t>
            </a:r>
            <a:endParaRPr lang="en-US" sz="2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преобразуется в гиперссылку на метод класса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2" descr="Результат пошуку зображень за запитом &quot;hyperlink ic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368" y="2436733"/>
            <a:ext cx="2706189" cy="216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65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Что в остатке?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8255" y="1606540"/>
            <a:ext cx="11049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Доступность, простота,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стимул комментировать код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</a:t>
            </a: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Создаем документацию  не покидая исходный код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ru-RU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Имеем: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стандартное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оформление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удобн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ую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навигацию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192" y="3124200"/>
            <a:ext cx="5787177" cy="28558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07407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Генерация документации в </a:t>
            </a:r>
            <a:r>
              <a:rPr lang="ru-RU" sz="2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43200" y="1751554"/>
            <a:ext cx="91249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Простой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</a:t>
            </a:r>
            <a:r>
              <a:rPr lang="ru-RU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ызов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javadoc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прямо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контекстного меню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проекта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Результат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помещается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 папку 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dist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&gt; 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javadoc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внутри</a:t>
            </a: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папки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проекта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AutoShape 2" descr="Результат пошуку зображень за запитом &quot;notes&quot;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362" name="Picture 2" descr="Результат пошуку зображень за запитом &quot;netbeans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926" y="4952999"/>
            <a:ext cx="3610149" cy="7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3472" r="81875" b="27778"/>
          <a:stretch/>
        </p:blipFill>
        <p:spPr>
          <a:xfrm>
            <a:off x="685800" y="1701480"/>
            <a:ext cx="2286000" cy="41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06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905000" y="3200400"/>
            <a:ext cx="105918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Генерация</a:t>
            </a: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документации</a:t>
            </a: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en-US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ru-RU" sz="4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7412" name="Picture 4" descr="Результат пошуку зображень за запитом &quot;demo&quot;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61609"/>
            <a:ext cx="1656235" cy="165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598590"/>
      </p:ext>
    </p:extLst>
  </p:cSld>
  <p:clrMapOvr>
    <a:masterClrMapping/>
  </p:clrMapOvr>
  <p:transition spd="slow">
    <p:cover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Создание простых программ в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IDE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8359" y="2184291"/>
            <a:ext cx="88392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онлайновой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документации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Исследование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инкапсуляции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 пакетов для организации классов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610600" y="1990026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834387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Вместо предисловия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449490"/>
            <a:ext cx="5029200" cy="4816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94960" y="224282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Сбор требований</a:t>
            </a:r>
            <a:endParaRPr lang="uk-UA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15200" y="3185159"/>
            <a:ext cx="1371600" cy="22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Анализ</a:t>
            </a:r>
            <a:endParaRPr lang="uk-UA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79920" y="5088468"/>
            <a:ext cx="1874520" cy="314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Проектирование</a:t>
            </a:r>
            <a:endParaRPr lang="uk-UA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10200" y="6096000"/>
            <a:ext cx="1371600" cy="16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Разработка</a:t>
            </a:r>
            <a:endParaRPr lang="uk-UA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29000" y="5168264"/>
            <a:ext cx="1676400" cy="17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Тестирование</a:t>
            </a:r>
            <a:endParaRPr lang="uk-UA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37560" y="3087051"/>
            <a:ext cx="1676400" cy="17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Развертывание</a:t>
            </a:r>
            <a:endParaRPr lang="uk-UA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13960" y="3518750"/>
            <a:ext cx="2301240" cy="567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Процесс разработки программного продукта</a:t>
            </a:r>
            <a:endParaRPr lang="uk-UA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92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Создание простых программ в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IDE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24112"/>
            <a:ext cx="3429000" cy="1647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629" y="3033713"/>
            <a:ext cx="3438525" cy="2695575"/>
          </a:xfrm>
          <a:prstGeom prst="rect">
            <a:avLst/>
          </a:prstGeom>
        </p:spPr>
      </p:pic>
      <p:sp>
        <p:nvSpPr>
          <p:cNvPr id="7" name="Arrow: Striped Right 6"/>
          <p:cNvSpPr/>
          <p:nvPr/>
        </p:nvSpPr>
        <p:spPr>
          <a:xfrm>
            <a:off x="5181600" y="2819400"/>
            <a:ext cx="1371600" cy="1219200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69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Создание простых программ в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IDE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734453"/>
            <a:ext cx="6858000" cy="401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1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0700" y="1600200"/>
            <a:ext cx="91059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такое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абстракция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 в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 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обеспечивается повторное использование кода?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инкапсуляция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класс, атрибут, операция, конструктор, пакет?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 модификаторы видимость есть в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такое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javadoc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Правда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ли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документацию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автоматически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попадают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все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комментарии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 коде?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84314" y="3743325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Проектирование иерархии классов. Знакомство с UML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Вместо предисловия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905000" y="1487488"/>
            <a:ext cx="10058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560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Анализ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ru-RU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должна делать </a:t>
            </a:r>
            <a:r>
              <a:rPr lang="ru-RU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система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моделирование </a:t>
            </a:r>
            <a:r>
              <a:rPr lang="ru-RU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реального мира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действующие лица, задачи, </a:t>
            </a:r>
            <a:r>
              <a:rPr lang="ru-RU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объекты 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 поведение 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560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Проектирование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описывает </a:t>
            </a:r>
            <a:r>
              <a:rPr lang="ru-RU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как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система это </a:t>
            </a:r>
            <a:r>
              <a:rPr lang="ru-RU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делает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моделирование </a:t>
            </a:r>
            <a:r>
              <a:rPr lang="ru-RU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связей и взаимодействия </a:t>
            </a:r>
            <a:r>
              <a:rPr lang="ru-RU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между объектами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 действующими лицами в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рамках системы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поиск </a:t>
            </a:r>
            <a:r>
              <a:rPr lang="ru-RU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подходящей абстракции 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для упрощения проблемы 	или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ее 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решения</a:t>
            </a:r>
          </a:p>
        </p:txBody>
      </p:sp>
      <p:pic>
        <p:nvPicPr>
          <p:cNvPr id="31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l="77768" t="24686" r="2070" b="63284"/>
          <a:stretch/>
        </p:blipFill>
        <p:spPr bwMode="auto">
          <a:xfrm>
            <a:off x="638423" y="1560260"/>
            <a:ext cx="12001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4247" t="65496" r="5591" b="24602"/>
          <a:stretch/>
        </p:blipFill>
        <p:spPr bwMode="auto">
          <a:xfrm>
            <a:off x="571995" y="3208947"/>
            <a:ext cx="1200150" cy="56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14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 анализа и проектирования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00200" y="4297391"/>
            <a:ext cx="8972338" cy="16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560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Объекты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 компания, автомобили двух видов, ящики…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560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Функциональные объекты 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экранные формы (ГИП), </a:t>
            </a:r>
            <a:b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накладные и отчеты</a:t>
            </a:r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2336" b="-2336"/>
          <a:stretch/>
        </p:blipFill>
        <p:spPr bwMode="auto">
          <a:xfrm>
            <a:off x="1600200" y="1663533"/>
            <a:ext cx="8972337" cy="271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06562" y="3002404"/>
            <a:ext cx="1752600" cy="369332"/>
          </a:xfrm>
          <a:prstGeom prst="rect">
            <a:avLst/>
          </a:prstGeom>
          <a:solidFill>
            <a:srgbClr val="F8D583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Компания</a:t>
            </a:r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54412" y="2992484"/>
            <a:ext cx="1638300" cy="369332"/>
          </a:xfrm>
          <a:prstGeom prst="rect">
            <a:avLst/>
          </a:prstGeom>
          <a:solidFill>
            <a:srgbClr val="F8D583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Автомобиль</a:t>
            </a:r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67218" y="3000856"/>
            <a:ext cx="1638300" cy="369332"/>
          </a:xfrm>
          <a:prstGeom prst="rect">
            <a:avLst/>
          </a:prstGeom>
          <a:solidFill>
            <a:srgbClr val="F8D583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Ящик</a:t>
            </a:r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5643" y="3000856"/>
            <a:ext cx="1638300" cy="369332"/>
          </a:xfrm>
          <a:prstGeom prst="rect">
            <a:avLst/>
          </a:prstGeom>
          <a:solidFill>
            <a:srgbClr val="F8D583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ГИП</a:t>
            </a:r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53593" y="2991331"/>
            <a:ext cx="1602476" cy="369332"/>
          </a:xfrm>
          <a:prstGeom prst="rect">
            <a:avLst/>
          </a:prstGeom>
          <a:solidFill>
            <a:srgbClr val="F8D583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Документы</a:t>
            </a:r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19053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38932</TotalTime>
  <Words>2630</Words>
  <Application>Microsoft Office PowerPoint</Application>
  <PresentationFormat>Широкоэкранный</PresentationFormat>
  <Paragraphs>680</Paragraphs>
  <Slides>79</Slides>
  <Notes>78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79</vt:i4>
      </vt:variant>
    </vt:vector>
  </HeadingPairs>
  <TitlesOfParts>
    <vt:vector size="88" baseType="lpstr">
      <vt:lpstr>Arial</vt:lpstr>
      <vt:lpstr>Calibri</vt:lpstr>
      <vt:lpstr>Palace Script MT</vt:lpstr>
      <vt:lpstr>Segoe UI</vt:lpstr>
      <vt:lpstr>Segoe UI Light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1218</cp:revision>
  <dcterms:created xsi:type="dcterms:W3CDTF">2010-11-10T13:30:04Z</dcterms:created>
  <dcterms:modified xsi:type="dcterms:W3CDTF">2017-07-13T07:51:55Z</dcterms:modified>
</cp:coreProperties>
</file>